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Cy Grotesk Grand" charset="1" panose="00000507000000000000"/>
      <p:regular r:id="rId16"/>
    </p:embeddedFont>
    <p:embeddedFont>
      <p:font typeface="Cy Grotesk Grand Bold" charset="1" panose="00000807000000000000"/>
      <p:regular r:id="rId17"/>
    </p:embeddedFont>
    <p:embeddedFont>
      <p:font typeface="Codec Pro" charset="1" panose="00000500000000000000"/>
      <p:regular r:id="rId18"/>
    </p:embeddedFont>
    <p:embeddedFont>
      <p:font typeface="Codec Pro Bold" charset="1" panose="00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508858">
            <a:off x="-1317407" y="373602"/>
            <a:ext cx="18010625" cy="1722266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6036690"/>
            <a:ext cx="13738268" cy="3221610"/>
            <a:chOff x="0" y="0"/>
            <a:chExt cx="18317690" cy="42954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8317690" cy="2973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466"/>
                </a:lnSpc>
              </a:pPr>
              <a:r>
                <a:rPr lang="en-US" u="sng" sz="9100">
                  <a:solidFill>
                    <a:srgbClr val="EDECED"/>
                  </a:solidFill>
                  <a:latin typeface="Cy Grotesk Grand"/>
                </a:rPr>
                <a:t>PROJECT: V1.1</a:t>
              </a:r>
            </a:p>
            <a:p>
              <a:pPr>
                <a:lnSpc>
                  <a:spcPts val="6300"/>
                </a:lnSpc>
              </a:pPr>
              <a:r>
                <a:rPr lang="en-US" sz="5000">
                  <a:solidFill>
                    <a:srgbClr val="EDECED"/>
                  </a:solidFill>
                  <a:latin typeface="Cy Grotesk Grand"/>
                </a:rPr>
                <a:t>INFRASTRUCTURE AS CODE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55163"/>
              <a:ext cx="18317690" cy="840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EDECED"/>
                  </a:solidFill>
                  <a:latin typeface="Codec Pro"/>
                </a:rPr>
                <a:t>Jamal Tadrous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5451">
            <a:off x="11063514" y="-4115415"/>
            <a:ext cx="8686892" cy="82308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666590">
            <a:off x="-6029233" y="1675670"/>
            <a:ext cx="18010625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5451">
            <a:off x="12690757" y="-5920161"/>
            <a:ext cx="8686892" cy="823083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10800000">
            <a:off x="6700467" y="3124637"/>
            <a:ext cx="4174445" cy="1481928"/>
            <a:chOff x="0" y="0"/>
            <a:chExt cx="10160000" cy="36068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0160000" cy="3606800"/>
            </a:xfrm>
            <a:custGeom>
              <a:avLst/>
              <a:gdLst/>
              <a:ahLst/>
              <a:cxnLst/>
              <a:rect r="r" b="b" t="t" l="l"/>
              <a:pathLst>
                <a:path h="3606800" w="10160000">
                  <a:moveTo>
                    <a:pt x="1016000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0160000" y="3606800"/>
                  </a:lnTo>
                  <a:lnTo>
                    <a:pt x="9118600" y="1803400"/>
                  </a:ln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91725" y="8313120"/>
            <a:ext cx="791591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MODULES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8179" y="3544642"/>
            <a:ext cx="5140335" cy="626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2595" indent="-276297" lvl="1">
              <a:lnSpc>
                <a:spcPts val="3327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y Grotesk Grand"/>
              </a:rPr>
              <a:t>RESOURCEGROUP</a:t>
            </a:r>
          </a:p>
          <a:p>
            <a:pPr>
              <a:lnSpc>
                <a:spcPts val="3327"/>
              </a:lnSpc>
            </a:pPr>
          </a:p>
          <a:p>
            <a:pPr marL="552595" indent="-276297" lvl="1">
              <a:lnSpc>
                <a:spcPts val="3327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y Grotesk Grand"/>
              </a:rPr>
              <a:t>STORAGE ACCOUNT</a:t>
            </a:r>
          </a:p>
          <a:p>
            <a:pPr>
              <a:lnSpc>
                <a:spcPts val="3327"/>
              </a:lnSpc>
            </a:pPr>
          </a:p>
          <a:p>
            <a:pPr marL="552595" indent="-276297" lvl="1">
              <a:lnSpc>
                <a:spcPts val="3327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y Grotesk Grand"/>
              </a:rPr>
              <a:t>ADMINSERVER</a:t>
            </a:r>
          </a:p>
          <a:p>
            <a:pPr>
              <a:lnSpc>
                <a:spcPts val="3327"/>
              </a:lnSpc>
            </a:pPr>
          </a:p>
          <a:p>
            <a:pPr marL="552595" indent="-276297" lvl="1">
              <a:lnSpc>
                <a:spcPts val="3327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y Grotesk Grand"/>
              </a:rPr>
              <a:t>WEBSERVER</a:t>
            </a:r>
          </a:p>
          <a:p>
            <a:pPr>
              <a:lnSpc>
                <a:spcPts val="3327"/>
              </a:lnSpc>
            </a:pPr>
          </a:p>
          <a:p>
            <a:pPr marL="552595" indent="-276297" lvl="1">
              <a:lnSpc>
                <a:spcPts val="3327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y Grotesk Grand"/>
              </a:rPr>
              <a:t>PEERING</a:t>
            </a:r>
          </a:p>
          <a:p>
            <a:pPr>
              <a:lnSpc>
                <a:spcPts val="3327"/>
              </a:lnSpc>
            </a:pPr>
          </a:p>
          <a:p>
            <a:pPr marL="552595" indent="-276297" lvl="1">
              <a:lnSpc>
                <a:spcPts val="3327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y Grotesk Grand"/>
              </a:rPr>
              <a:t>KEYVAULT</a:t>
            </a:r>
          </a:p>
          <a:p>
            <a:pPr>
              <a:lnSpc>
                <a:spcPts val="3327"/>
              </a:lnSpc>
            </a:pPr>
          </a:p>
          <a:p>
            <a:pPr marL="552595" indent="-276297" lvl="1">
              <a:lnSpc>
                <a:spcPts val="3327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y Grotesk Grand"/>
              </a:rPr>
              <a:t>RECOVERY SERVICE VAULT</a:t>
            </a:r>
          </a:p>
          <a:p>
            <a:pPr>
              <a:lnSpc>
                <a:spcPts val="332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0283" y="117732"/>
            <a:ext cx="1233636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3: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4181" y="1541991"/>
            <a:ext cx="5763534" cy="128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2"/>
              </a:lnSpc>
            </a:pPr>
            <a:r>
              <a:rPr lang="en-US" sz="7458">
                <a:solidFill>
                  <a:srgbClr val="000000"/>
                </a:solidFill>
                <a:latin typeface="Open Sans Extra Bold"/>
              </a:rPr>
              <a:t>/Main.bicep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4432" y="3382744"/>
            <a:ext cx="4226565" cy="65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>
                <a:solidFill>
                  <a:srgbClr val="000000"/>
                </a:solidFill>
                <a:latin typeface="Cy Grotesk Grand"/>
              </a:rPr>
              <a:t>containing: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557" r="0" b="4557"/>
          <a:stretch>
            <a:fillRect/>
          </a:stretch>
        </p:blipFill>
        <p:spPr>
          <a:xfrm flipH="false" flipV="false" rot="9508858">
            <a:off x="-5592461" y="-875639"/>
            <a:ext cx="19817087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49724" y="1053896"/>
            <a:ext cx="15342959" cy="923310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9813" y="219075"/>
            <a:ext cx="172593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6"/>
              </a:lnSpc>
            </a:pPr>
            <a:r>
              <a:rPr lang="en-US" sz="5255">
                <a:solidFill>
                  <a:srgbClr val="000000"/>
                </a:solidFill>
                <a:latin typeface="Cy Grotesk Grand"/>
              </a:rPr>
              <a:t>DIAGRAM V1_0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1813" y="347663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508858">
            <a:off x="-4061252" y="-1365172"/>
            <a:ext cx="18010625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8860" y="1028700"/>
            <a:ext cx="16440440" cy="957383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9813" y="219075"/>
            <a:ext cx="172593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6"/>
              </a:lnSpc>
            </a:pPr>
            <a:r>
              <a:rPr lang="en-US" sz="5255">
                <a:solidFill>
                  <a:srgbClr val="000000"/>
                </a:solidFill>
                <a:latin typeface="Cy Grotesk Grand"/>
              </a:rPr>
              <a:t>DIAGRAM V1_1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973" y="347663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446974">
            <a:off x="-7769220" y="-1701618"/>
            <a:ext cx="14849581" cy="140699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3481" y="6199570"/>
            <a:ext cx="2885400" cy="1198018"/>
            <a:chOff x="0" y="0"/>
            <a:chExt cx="6418134" cy="2636520"/>
          </a:xfrm>
        </p:grpSpPr>
        <p:sp>
          <p:nvSpPr>
            <p:cNvPr name="Freeform 4" id="4"/>
            <p:cNvSpPr/>
            <p:nvPr/>
          </p:nvSpPr>
          <p:spPr>
            <a:xfrm>
              <a:off x="657860" y="0"/>
              <a:ext cx="5760274" cy="2112010"/>
            </a:xfrm>
            <a:custGeom>
              <a:avLst/>
              <a:gdLst/>
              <a:ahLst/>
              <a:cxnLst/>
              <a:rect r="r" b="b" t="t" l="l"/>
              <a:pathLst>
                <a:path h="2112010" w="5760274">
                  <a:moveTo>
                    <a:pt x="0" y="0"/>
                  </a:moveTo>
                  <a:lnTo>
                    <a:pt x="5760274" y="0"/>
                  </a:lnTo>
                  <a:lnTo>
                    <a:pt x="5760274" y="2112010"/>
                  </a:lnTo>
                  <a:lnTo>
                    <a:pt x="0" y="211201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657860" cy="2636520"/>
            </a:xfrm>
            <a:custGeom>
              <a:avLst/>
              <a:gdLst/>
              <a:ahLst/>
              <a:cxnLst/>
              <a:rect r="r" b="b" t="t" l="l"/>
              <a:pathLst>
                <a:path h="2636520" w="657860">
                  <a:moveTo>
                    <a:pt x="657860" y="670560"/>
                  </a:moveTo>
                  <a:lnTo>
                    <a:pt x="657860" y="2025650"/>
                  </a:lnTo>
                  <a:lnTo>
                    <a:pt x="657860" y="2025650"/>
                  </a:lnTo>
                  <a:lnTo>
                    <a:pt x="657860" y="2112010"/>
                  </a:lnTo>
                  <a:lnTo>
                    <a:pt x="0" y="2636520"/>
                  </a:lnTo>
                  <a:lnTo>
                    <a:pt x="0" y="524510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2112010"/>
              <a:ext cx="6418134" cy="524510"/>
            </a:xfrm>
            <a:custGeom>
              <a:avLst/>
              <a:gdLst/>
              <a:ahLst/>
              <a:cxnLst/>
              <a:rect r="r" b="b" t="t" l="l"/>
              <a:pathLst>
                <a:path h="524510" w="6418134">
                  <a:moveTo>
                    <a:pt x="6418134" y="0"/>
                  </a:moveTo>
                  <a:lnTo>
                    <a:pt x="5760274" y="524510"/>
                  </a:lnTo>
                  <a:lnTo>
                    <a:pt x="0" y="524510"/>
                  </a:lnTo>
                  <a:lnTo>
                    <a:pt x="657860" y="0"/>
                  </a:lnTo>
                  <a:lnTo>
                    <a:pt x="784860" y="0"/>
                  </a:lnTo>
                  <a:lnTo>
                    <a:pt x="784860" y="0"/>
                  </a:lnTo>
                  <a:lnTo>
                    <a:pt x="5670104" y="0"/>
                  </a:lnTo>
                  <a:lnTo>
                    <a:pt x="5670104" y="0"/>
                  </a:lnTo>
                  <a:close/>
                </a:path>
              </a:pathLst>
            </a:custGeom>
            <a:solidFill>
              <a:srgbClr val="9AA7B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887138" y="561196"/>
            <a:ext cx="8264809" cy="91646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5078" y="3736290"/>
            <a:ext cx="6680734" cy="216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ADMIN</a:t>
            </a:r>
          </a:p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293" y="561975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1412" y="6322852"/>
            <a:ext cx="28854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y Grotesk Grand"/>
              </a:rPr>
              <a:t>MODULE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446974">
            <a:off x="-8269437" y="-1701618"/>
            <a:ext cx="14849581" cy="140699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3481" y="6199570"/>
            <a:ext cx="2885400" cy="1198018"/>
            <a:chOff x="0" y="0"/>
            <a:chExt cx="6418134" cy="2636520"/>
          </a:xfrm>
        </p:grpSpPr>
        <p:sp>
          <p:nvSpPr>
            <p:cNvPr name="Freeform 4" id="4"/>
            <p:cNvSpPr/>
            <p:nvPr/>
          </p:nvSpPr>
          <p:spPr>
            <a:xfrm>
              <a:off x="657860" y="0"/>
              <a:ext cx="5760274" cy="2112010"/>
            </a:xfrm>
            <a:custGeom>
              <a:avLst/>
              <a:gdLst/>
              <a:ahLst/>
              <a:cxnLst/>
              <a:rect r="r" b="b" t="t" l="l"/>
              <a:pathLst>
                <a:path h="2112010" w="5760274">
                  <a:moveTo>
                    <a:pt x="0" y="0"/>
                  </a:moveTo>
                  <a:lnTo>
                    <a:pt x="5760274" y="0"/>
                  </a:lnTo>
                  <a:lnTo>
                    <a:pt x="5760274" y="2112010"/>
                  </a:lnTo>
                  <a:lnTo>
                    <a:pt x="0" y="211201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657860" cy="2636520"/>
            </a:xfrm>
            <a:custGeom>
              <a:avLst/>
              <a:gdLst/>
              <a:ahLst/>
              <a:cxnLst/>
              <a:rect r="r" b="b" t="t" l="l"/>
              <a:pathLst>
                <a:path h="2636520" w="657860">
                  <a:moveTo>
                    <a:pt x="657860" y="670560"/>
                  </a:moveTo>
                  <a:lnTo>
                    <a:pt x="657860" y="2025650"/>
                  </a:lnTo>
                  <a:lnTo>
                    <a:pt x="657860" y="2025650"/>
                  </a:lnTo>
                  <a:lnTo>
                    <a:pt x="657860" y="2112010"/>
                  </a:lnTo>
                  <a:lnTo>
                    <a:pt x="0" y="2636520"/>
                  </a:lnTo>
                  <a:lnTo>
                    <a:pt x="0" y="524510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2112010"/>
              <a:ext cx="6418134" cy="524510"/>
            </a:xfrm>
            <a:custGeom>
              <a:avLst/>
              <a:gdLst/>
              <a:ahLst/>
              <a:cxnLst/>
              <a:rect r="r" b="b" t="t" l="l"/>
              <a:pathLst>
                <a:path h="524510" w="6418134">
                  <a:moveTo>
                    <a:pt x="6418134" y="0"/>
                  </a:moveTo>
                  <a:lnTo>
                    <a:pt x="5760274" y="524510"/>
                  </a:lnTo>
                  <a:lnTo>
                    <a:pt x="0" y="524510"/>
                  </a:lnTo>
                  <a:lnTo>
                    <a:pt x="657860" y="0"/>
                  </a:lnTo>
                  <a:lnTo>
                    <a:pt x="784860" y="0"/>
                  </a:lnTo>
                  <a:lnTo>
                    <a:pt x="784860" y="0"/>
                  </a:lnTo>
                  <a:lnTo>
                    <a:pt x="5670104" y="0"/>
                  </a:lnTo>
                  <a:lnTo>
                    <a:pt x="5670104" y="0"/>
                  </a:lnTo>
                  <a:close/>
                </a:path>
              </a:pathLst>
            </a:custGeom>
            <a:solidFill>
              <a:srgbClr val="9AA7B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34428" y="0"/>
            <a:ext cx="11787802" cy="655800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34428" y="6399052"/>
            <a:ext cx="11530887" cy="449329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5078" y="3736290"/>
            <a:ext cx="6680734" cy="216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ADMIN</a:t>
            </a:r>
          </a:p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SERVER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293" y="561975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412" y="6322852"/>
            <a:ext cx="28854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y Grotesk Grand"/>
              </a:rPr>
              <a:t>MODULE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446974">
            <a:off x="-8972378" y="-1701618"/>
            <a:ext cx="14849581" cy="140699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3481" y="6199570"/>
            <a:ext cx="2885400" cy="1198018"/>
            <a:chOff x="0" y="0"/>
            <a:chExt cx="6418134" cy="2636520"/>
          </a:xfrm>
        </p:grpSpPr>
        <p:sp>
          <p:nvSpPr>
            <p:cNvPr name="Freeform 4" id="4"/>
            <p:cNvSpPr/>
            <p:nvPr/>
          </p:nvSpPr>
          <p:spPr>
            <a:xfrm>
              <a:off x="657860" y="0"/>
              <a:ext cx="5760274" cy="2112010"/>
            </a:xfrm>
            <a:custGeom>
              <a:avLst/>
              <a:gdLst/>
              <a:ahLst/>
              <a:cxnLst/>
              <a:rect r="r" b="b" t="t" l="l"/>
              <a:pathLst>
                <a:path h="2112010" w="5760274">
                  <a:moveTo>
                    <a:pt x="0" y="0"/>
                  </a:moveTo>
                  <a:lnTo>
                    <a:pt x="5760274" y="0"/>
                  </a:lnTo>
                  <a:lnTo>
                    <a:pt x="5760274" y="2112010"/>
                  </a:lnTo>
                  <a:lnTo>
                    <a:pt x="0" y="211201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657860" cy="2636520"/>
            </a:xfrm>
            <a:custGeom>
              <a:avLst/>
              <a:gdLst/>
              <a:ahLst/>
              <a:cxnLst/>
              <a:rect r="r" b="b" t="t" l="l"/>
              <a:pathLst>
                <a:path h="2636520" w="657860">
                  <a:moveTo>
                    <a:pt x="657860" y="670560"/>
                  </a:moveTo>
                  <a:lnTo>
                    <a:pt x="657860" y="2025650"/>
                  </a:lnTo>
                  <a:lnTo>
                    <a:pt x="657860" y="2025650"/>
                  </a:lnTo>
                  <a:lnTo>
                    <a:pt x="657860" y="2112010"/>
                  </a:lnTo>
                  <a:lnTo>
                    <a:pt x="0" y="2636520"/>
                  </a:lnTo>
                  <a:lnTo>
                    <a:pt x="0" y="524510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2112010"/>
              <a:ext cx="6418134" cy="524510"/>
            </a:xfrm>
            <a:custGeom>
              <a:avLst/>
              <a:gdLst/>
              <a:ahLst/>
              <a:cxnLst/>
              <a:rect r="r" b="b" t="t" l="l"/>
              <a:pathLst>
                <a:path h="524510" w="6418134">
                  <a:moveTo>
                    <a:pt x="6418134" y="0"/>
                  </a:moveTo>
                  <a:lnTo>
                    <a:pt x="5760274" y="524510"/>
                  </a:lnTo>
                  <a:lnTo>
                    <a:pt x="0" y="524510"/>
                  </a:lnTo>
                  <a:lnTo>
                    <a:pt x="657860" y="0"/>
                  </a:lnTo>
                  <a:lnTo>
                    <a:pt x="784860" y="0"/>
                  </a:lnTo>
                  <a:lnTo>
                    <a:pt x="784860" y="0"/>
                  </a:lnTo>
                  <a:lnTo>
                    <a:pt x="5670104" y="0"/>
                  </a:lnTo>
                  <a:lnTo>
                    <a:pt x="5670104" y="0"/>
                  </a:lnTo>
                  <a:close/>
                </a:path>
              </a:pathLst>
            </a:custGeom>
            <a:solidFill>
              <a:srgbClr val="9AA7B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12418" y="2207745"/>
            <a:ext cx="12994282" cy="625125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5078" y="3736290"/>
            <a:ext cx="6680734" cy="216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ADMIN</a:t>
            </a:r>
          </a:p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293" y="561975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1412" y="6322852"/>
            <a:ext cx="28854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y Grotesk Grand"/>
              </a:rPr>
              <a:t>MODULE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446974">
            <a:off x="-9100601" y="-1701618"/>
            <a:ext cx="14849581" cy="140699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3481" y="6199570"/>
            <a:ext cx="2885400" cy="1198018"/>
            <a:chOff x="0" y="0"/>
            <a:chExt cx="6418134" cy="2636520"/>
          </a:xfrm>
        </p:grpSpPr>
        <p:sp>
          <p:nvSpPr>
            <p:cNvPr name="Freeform 4" id="4"/>
            <p:cNvSpPr/>
            <p:nvPr/>
          </p:nvSpPr>
          <p:spPr>
            <a:xfrm>
              <a:off x="657860" y="0"/>
              <a:ext cx="5760274" cy="2112010"/>
            </a:xfrm>
            <a:custGeom>
              <a:avLst/>
              <a:gdLst/>
              <a:ahLst/>
              <a:cxnLst/>
              <a:rect r="r" b="b" t="t" l="l"/>
              <a:pathLst>
                <a:path h="2112010" w="5760274">
                  <a:moveTo>
                    <a:pt x="0" y="0"/>
                  </a:moveTo>
                  <a:lnTo>
                    <a:pt x="5760274" y="0"/>
                  </a:lnTo>
                  <a:lnTo>
                    <a:pt x="5760274" y="2112010"/>
                  </a:lnTo>
                  <a:lnTo>
                    <a:pt x="0" y="211201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657860" cy="2636520"/>
            </a:xfrm>
            <a:custGeom>
              <a:avLst/>
              <a:gdLst/>
              <a:ahLst/>
              <a:cxnLst/>
              <a:rect r="r" b="b" t="t" l="l"/>
              <a:pathLst>
                <a:path h="2636520" w="657860">
                  <a:moveTo>
                    <a:pt x="657860" y="670560"/>
                  </a:moveTo>
                  <a:lnTo>
                    <a:pt x="657860" y="2025650"/>
                  </a:lnTo>
                  <a:lnTo>
                    <a:pt x="657860" y="2025650"/>
                  </a:lnTo>
                  <a:lnTo>
                    <a:pt x="657860" y="2112010"/>
                  </a:lnTo>
                  <a:lnTo>
                    <a:pt x="0" y="2636520"/>
                  </a:lnTo>
                  <a:lnTo>
                    <a:pt x="0" y="524510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2112010"/>
              <a:ext cx="6418134" cy="524510"/>
            </a:xfrm>
            <a:custGeom>
              <a:avLst/>
              <a:gdLst/>
              <a:ahLst/>
              <a:cxnLst/>
              <a:rect r="r" b="b" t="t" l="l"/>
              <a:pathLst>
                <a:path h="524510" w="6418134">
                  <a:moveTo>
                    <a:pt x="6418134" y="0"/>
                  </a:moveTo>
                  <a:lnTo>
                    <a:pt x="5760274" y="524510"/>
                  </a:lnTo>
                  <a:lnTo>
                    <a:pt x="0" y="524510"/>
                  </a:lnTo>
                  <a:lnTo>
                    <a:pt x="657860" y="0"/>
                  </a:lnTo>
                  <a:lnTo>
                    <a:pt x="784860" y="0"/>
                  </a:lnTo>
                  <a:lnTo>
                    <a:pt x="784860" y="0"/>
                  </a:lnTo>
                  <a:lnTo>
                    <a:pt x="5670104" y="0"/>
                  </a:lnTo>
                  <a:lnTo>
                    <a:pt x="5670104" y="0"/>
                  </a:lnTo>
                  <a:close/>
                </a:path>
              </a:pathLst>
            </a:custGeom>
            <a:solidFill>
              <a:srgbClr val="9AA7B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302557" y="938108"/>
            <a:ext cx="12985443" cy="832019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5078" y="3736290"/>
            <a:ext cx="6680734" cy="216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WEB</a:t>
            </a:r>
          </a:p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293" y="561975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1412" y="6322852"/>
            <a:ext cx="28854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y Grotesk Grand"/>
              </a:rPr>
              <a:t>MODULE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446974">
            <a:off x="-9100601" y="-1701618"/>
            <a:ext cx="14849581" cy="140699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3481" y="6199570"/>
            <a:ext cx="2885400" cy="1198018"/>
            <a:chOff x="0" y="0"/>
            <a:chExt cx="6418134" cy="2636520"/>
          </a:xfrm>
        </p:grpSpPr>
        <p:sp>
          <p:nvSpPr>
            <p:cNvPr name="Freeform 4" id="4"/>
            <p:cNvSpPr/>
            <p:nvPr/>
          </p:nvSpPr>
          <p:spPr>
            <a:xfrm>
              <a:off x="657860" y="0"/>
              <a:ext cx="5760274" cy="2112010"/>
            </a:xfrm>
            <a:custGeom>
              <a:avLst/>
              <a:gdLst/>
              <a:ahLst/>
              <a:cxnLst/>
              <a:rect r="r" b="b" t="t" l="l"/>
              <a:pathLst>
                <a:path h="2112010" w="5760274">
                  <a:moveTo>
                    <a:pt x="0" y="0"/>
                  </a:moveTo>
                  <a:lnTo>
                    <a:pt x="5760274" y="0"/>
                  </a:lnTo>
                  <a:lnTo>
                    <a:pt x="5760274" y="2112010"/>
                  </a:lnTo>
                  <a:lnTo>
                    <a:pt x="0" y="211201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657860" cy="2636520"/>
            </a:xfrm>
            <a:custGeom>
              <a:avLst/>
              <a:gdLst/>
              <a:ahLst/>
              <a:cxnLst/>
              <a:rect r="r" b="b" t="t" l="l"/>
              <a:pathLst>
                <a:path h="2636520" w="657860">
                  <a:moveTo>
                    <a:pt x="657860" y="670560"/>
                  </a:moveTo>
                  <a:lnTo>
                    <a:pt x="657860" y="2025650"/>
                  </a:lnTo>
                  <a:lnTo>
                    <a:pt x="657860" y="2025650"/>
                  </a:lnTo>
                  <a:lnTo>
                    <a:pt x="657860" y="2112010"/>
                  </a:lnTo>
                  <a:lnTo>
                    <a:pt x="0" y="2636520"/>
                  </a:lnTo>
                  <a:lnTo>
                    <a:pt x="0" y="524510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2112010"/>
              <a:ext cx="6418134" cy="524510"/>
            </a:xfrm>
            <a:custGeom>
              <a:avLst/>
              <a:gdLst/>
              <a:ahLst/>
              <a:cxnLst/>
              <a:rect r="r" b="b" t="t" l="l"/>
              <a:pathLst>
                <a:path h="524510" w="6418134">
                  <a:moveTo>
                    <a:pt x="6418134" y="0"/>
                  </a:moveTo>
                  <a:lnTo>
                    <a:pt x="5760274" y="524510"/>
                  </a:lnTo>
                  <a:lnTo>
                    <a:pt x="0" y="524510"/>
                  </a:lnTo>
                  <a:lnTo>
                    <a:pt x="657860" y="0"/>
                  </a:lnTo>
                  <a:lnTo>
                    <a:pt x="784860" y="0"/>
                  </a:lnTo>
                  <a:lnTo>
                    <a:pt x="784860" y="0"/>
                  </a:lnTo>
                  <a:lnTo>
                    <a:pt x="5670104" y="0"/>
                  </a:lnTo>
                  <a:lnTo>
                    <a:pt x="5670104" y="0"/>
                  </a:lnTo>
                  <a:close/>
                </a:path>
              </a:pathLst>
            </a:custGeom>
            <a:solidFill>
              <a:srgbClr val="9AA7B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22057" y="0"/>
            <a:ext cx="12165943" cy="716659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29090" y="7397588"/>
            <a:ext cx="12758910" cy="57182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5078" y="3736290"/>
            <a:ext cx="6680734" cy="216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WEB</a:t>
            </a:r>
          </a:p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SERVER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293" y="561975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412" y="6322852"/>
            <a:ext cx="28854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y Grotesk Grand"/>
              </a:rPr>
              <a:t>MODULE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446974">
            <a:off x="-9100601" y="-1701618"/>
            <a:ext cx="14849581" cy="140699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3481" y="6199570"/>
            <a:ext cx="2885400" cy="1198018"/>
            <a:chOff x="0" y="0"/>
            <a:chExt cx="6418134" cy="2636520"/>
          </a:xfrm>
        </p:grpSpPr>
        <p:sp>
          <p:nvSpPr>
            <p:cNvPr name="Freeform 4" id="4"/>
            <p:cNvSpPr/>
            <p:nvPr/>
          </p:nvSpPr>
          <p:spPr>
            <a:xfrm>
              <a:off x="657860" y="0"/>
              <a:ext cx="5760274" cy="2112010"/>
            </a:xfrm>
            <a:custGeom>
              <a:avLst/>
              <a:gdLst/>
              <a:ahLst/>
              <a:cxnLst/>
              <a:rect r="r" b="b" t="t" l="l"/>
              <a:pathLst>
                <a:path h="2112010" w="5760274">
                  <a:moveTo>
                    <a:pt x="0" y="0"/>
                  </a:moveTo>
                  <a:lnTo>
                    <a:pt x="5760274" y="0"/>
                  </a:lnTo>
                  <a:lnTo>
                    <a:pt x="5760274" y="2112010"/>
                  </a:lnTo>
                  <a:lnTo>
                    <a:pt x="0" y="211201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657860" cy="2636520"/>
            </a:xfrm>
            <a:custGeom>
              <a:avLst/>
              <a:gdLst/>
              <a:ahLst/>
              <a:cxnLst/>
              <a:rect r="r" b="b" t="t" l="l"/>
              <a:pathLst>
                <a:path h="2636520" w="657860">
                  <a:moveTo>
                    <a:pt x="657860" y="670560"/>
                  </a:moveTo>
                  <a:lnTo>
                    <a:pt x="657860" y="2025650"/>
                  </a:lnTo>
                  <a:lnTo>
                    <a:pt x="657860" y="2025650"/>
                  </a:lnTo>
                  <a:lnTo>
                    <a:pt x="657860" y="2112010"/>
                  </a:lnTo>
                  <a:lnTo>
                    <a:pt x="0" y="2636520"/>
                  </a:lnTo>
                  <a:lnTo>
                    <a:pt x="0" y="524510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2112010"/>
              <a:ext cx="6418134" cy="524510"/>
            </a:xfrm>
            <a:custGeom>
              <a:avLst/>
              <a:gdLst/>
              <a:ahLst/>
              <a:cxnLst/>
              <a:rect r="r" b="b" t="t" l="l"/>
              <a:pathLst>
                <a:path h="524510" w="6418134">
                  <a:moveTo>
                    <a:pt x="6418134" y="0"/>
                  </a:moveTo>
                  <a:lnTo>
                    <a:pt x="5760274" y="524510"/>
                  </a:lnTo>
                  <a:lnTo>
                    <a:pt x="0" y="524510"/>
                  </a:lnTo>
                  <a:lnTo>
                    <a:pt x="657860" y="0"/>
                  </a:lnTo>
                  <a:lnTo>
                    <a:pt x="784860" y="0"/>
                  </a:lnTo>
                  <a:lnTo>
                    <a:pt x="784860" y="0"/>
                  </a:lnTo>
                  <a:lnTo>
                    <a:pt x="5670104" y="0"/>
                  </a:lnTo>
                  <a:lnTo>
                    <a:pt x="5670104" y="0"/>
                  </a:lnTo>
                  <a:close/>
                </a:path>
              </a:pathLst>
            </a:custGeom>
            <a:solidFill>
              <a:srgbClr val="9AA7B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567388" y="0"/>
            <a:ext cx="12720612" cy="526179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23687" y="3480424"/>
            <a:ext cx="12764313" cy="686468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5078" y="3736290"/>
            <a:ext cx="6680734" cy="216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WEB</a:t>
            </a:r>
          </a:p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SERVER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293" y="561975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412" y="6322852"/>
            <a:ext cx="28854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y Grotesk Grand"/>
              </a:rPr>
              <a:t>MODULE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446974">
            <a:off x="-9100601" y="-1701618"/>
            <a:ext cx="14849581" cy="140699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3481" y="6199570"/>
            <a:ext cx="2885400" cy="1198018"/>
            <a:chOff x="0" y="0"/>
            <a:chExt cx="6418134" cy="2636520"/>
          </a:xfrm>
        </p:grpSpPr>
        <p:sp>
          <p:nvSpPr>
            <p:cNvPr name="Freeform 4" id="4"/>
            <p:cNvSpPr/>
            <p:nvPr/>
          </p:nvSpPr>
          <p:spPr>
            <a:xfrm>
              <a:off x="657860" y="0"/>
              <a:ext cx="5760274" cy="2112010"/>
            </a:xfrm>
            <a:custGeom>
              <a:avLst/>
              <a:gdLst/>
              <a:ahLst/>
              <a:cxnLst/>
              <a:rect r="r" b="b" t="t" l="l"/>
              <a:pathLst>
                <a:path h="2112010" w="5760274">
                  <a:moveTo>
                    <a:pt x="0" y="0"/>
                  </a:moveTo>
                  <a:lnTo>
                    <a:pt x="5760274" y="0"/>
                  </a:lnTo>
                  <a:lnTo>
                    <a:pt x="5760274" y="2112010"/>
                  </a:lnTo>
                  <a:lnTo>
                    <a:pt x="0" y="2112010"/>
                  </a:ln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657860" cy="2636520"/>
            </a:xfrm>
            <a:custGeom>
              <a:avLst/>
              <a:gdLst/>
              <a:ahLst/>
              <a:cxnLst/>
              <a:rect r="r" b="b" t="t" l="l"/>
              <a:pathLst>
                <a:path h="2636520" w="657860">
                  <a:moveTo>
                    <a:pt x="657860" y="670560"/>
                  </a:moveTo>
                  <a:lnTo>
                    <a:pt x="657860" y="2025650"/>
                  </a:lnTo>
                  <a:lnTo>
                    <a:pt x="657860" y="2025650"/>
                  </a:lnTo>
                  <a:lnTo>
                    <a:pt x="657860" y="2112010"/>
                  </a:lnTo>
                  <a:lnTo>
                    <a:pt x="0" y="2636520"/>
                  </a:lnTo>
                  <a:lnTo>
                    <a:pt x="0" y="524510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2112010"/>
              <a:ext cx="6418134" cy="524510"/>
            </a:xfrm>
            <a:custGeom>
              <a:avLst/>
              <a:gdLst/>
              <a:ahLst/>
              <a:cxnLst/>
              <a:rect r="r" b="b" t="t" l="l"/>
              <a:pathLst>
                <a:path h="524510" w="6418134">
                  <a:moveTo>
                    <a:pt x="6418134" y="0"/>
                  </a:moveTo>
                  <a:lnTo>
                    <a:pt x="5760274" y="524510"/>
                  </a:lnTo>
                  <a:lnTo>
                    <a:pt x="0" y="524510"/>
                  </a:lnTo>
                  <a:lnTo>
                    <a:pt x="657860" y="0"/>
                  </a:lnTo>
                  <a:lnTo>
                    <a:pt x="784860" y="0"/>
                  </a:lnTo>
                  <a:lnTo>
                    <a:pt x="784860" y="0"/>
                  </a:lnTo>
                  <a:lnTo>
                    <a:pt x="5670104" y="0"/>
                  </a:lnTo>
                  <a:lnTo>
                    <a:pt x="5670104" y="0"/>
                  </a:lnTo>
                  <a:close/>
                </a:path>
              </a:pathLst>
            </a:custGeom>
            <a:solidFill>
              <a:srgbClr val="9AA7B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095614" y="0"/>
            <a:ext cx="13192386" cy="663940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095614" y="6798579"/>
            <a:ext cx="13192386" cy="702985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5078" y="3736290"/>
            <a:ext cx="6680734" cy="216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WEB</a:t>
            </a:r>
          </a:p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SERVER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293" y="561975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412" y="6322852"/>
            <a:ext cx="28854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y Grotesk Grand"/>
              </a:rPr>
              <a:t>MODULE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232417">
            <a:off x="-5405836" y="-1891489"/>
            <a:ext cx="14849581" cy="140699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536060" y="4476750"/>
            <a:ext cx="6919753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Cy Grotesk Grand"/>
              </a:rPr>
              <a:t>AGENDA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8790" y="244384"/>
            <a:ext cx="663071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EDECED"/>
                </a:solidFill>
                <a:latin typeface="Cy Grotesk Grand"/>
              </a:rPr>
              <a:t>TOPICS COVERED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88790" y="1028700"/>
            <a:ext cx="5767361" cy="8881289"/>
            <a:chOff x="0" y="0"/>
            <a:chExt cx="7689815" cy="1184171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7689815" cy="1795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2"/>
                </a:lnSpc>
              </a:pPr>
              <a:r>
                <a:rPr lang="en-US" u="sng" sz="3392">
                  <a:solidFill>
                    <a:srgbClr val="EDECED"/>
                  </a:solidFill>
                  <a:latin typeface="Codec Pro"/>
                </a:rPr>
                <a:t>TOPIC 1</a:t>
              </a:r>
              <a:r>
                <a:rPr lang="en-US" sz="3392">
                  <a:solidFill>
                    <a:srgbClr val="EDECED"/>
                  </a:solidFill>
                  <a:latin typeface="Codec Pro"/>
                </a:rPr>
                <a:t>: </a:t>
              </a:r>
            </a:p>
            <a:p>
              <a:pPr algn="l">
                <a:lnSpc>
                  <a:spcPts val="3392"/>
                </a:lnSpc>
              </a:pPr>
              <a:r>
                <a:rPr lang="en-US" sz="3392">
                  <a:solidFill>
                    <a:srgbClr val="EDECED"/>
                  </a:solidFill>
                  <a:latin typeface="Codec Pro"/>
                </a:rPr>
                <a:t>WHAT IS V1_0 AND </a:t>
              </a:r>
              <a:r>
                <a:rPr lang="en-US" sz="3392">
                  <a:solidFill>
                    <a:srgbClr val="EDECED"/>
                  </a:solidFill>
                  <a:latin typeface="Codec Pro"/>
                </a:rPr>
                <a:t>WHAT IS EXCPECTED OF V1.1?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609631"/>
              <a:ext cx="7689815" cy="1232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2"/>
                </a:lnSpc>
              </a:pPr>
              <a:r>
                <a:rPr lang="en-US" u="sng" sz="3392">
                  <a:solidFill>
                    <a:srgbClr val="EDECED"/>
                  </a:solidFill>
                  <a:latin typeface="Codec Pro"/>
                </a:rPr>
                <a:t>TOPIC 4</a:t>
              </a:r>
              <a:r>
                <a:rPr lang="en-US" sz="3392">
                  <a:solidFill>
                    <a:srgbClr val="EDECED"/>
                  </a:solidFill>
                  <a:latin typeface="Codec Pro"/>
                </a:rPr>
                <a:t>: </a:t>
              </a:r>
            </a:p>
            <a:p>
              <a:pPr algn="l">
                <a:lnSpc>
                  <a:spcPts val="3392"/>
                </a:lnSpc>
              </a:pPr>
              <a:r>
                <a:rPr lang="en-US" sz="3392">
                  <a:solidFill>
                    <a:srgbClr val="EDECED"/>
                  </a:solidFill>
                  <a:latin typeface="Codec Pro"/>
                </a:rPr>
                <a:t>LEARNINGS </a:t>
              </a:r>
              <a:r>
                <a:rPr lang="en-US" sz="3392">
                  <a:solidFill>
                    <a:srgbClr val="EDECED"/>
                  </a:solidFill>
                  <a:latin typeface="Codec Pro"/>
                </a:rPr>
                <a:t>&amp; CONCLUSION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916994"/>
              <a:ext cx="7689815" cy="3534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2"/>
                </a:lnSpc>
              </a:pPr>
              <a:r>
                <a:rPr lang="en-US" u="sng" sz="3392">
                  <a:solidFill>
                    <a:srgbClr val="EDECED"/>
                  </a:solidFill>
                  <a:latin typeface="Codec Pro"/>
                </a:rPr>
                <a:t>TOPIC 3</a:t>
              </a:r>
              <a:r>
                <a:rPr lang="en-US" sz="3392">
                  <a:solidFill>
                    <a:srgbClr val="EDECED"/>
                  </a:solidFill>
                  <a:latin typeface="Codec Pro"/>
                </a:rPr>
                <a:t>: </a:t>
              </a:r>
            </a:p>
            <a:p>
              <a:pPr>
                <a:lnSpc>
                  <a:spcPts val="3392"/>
                </a:lnSpc>
              </a:pPr>
              <a:r>
                <a:rPr lang="en-US" sz="3392">
                  <a:solidFill>
                    <a:srgbClr val="EDECED"/>
                  </a:solidFill>
                  <a:latin typeface="Codec Pro"/>
                </a:rPr>
                <a:t>WHAT DO I HAVE?</a:t>
              </a:r>
            </a:p>
            <a:p>
              <a:pPr marL="732371" indent="-366185" lvl="1">
                <a:lnSpc>
                  <a:spcPts val="3392"/>
                </a:lnSpc>
                <a:buFont typeface="Arial"/>
                <a:buChar char="•"/>
              </a:pPr>
              <a:r>
                <a:rPr lang="en-US" sz="3392">
                  <a:solidFill>
                    <a:srgbClr val="EDECED"/>
                  </a:solidFill>
                  <a:latin typeface="Codec Pro"/>
                </a:rPr>
                <a:t>DIAGRAMS</a:t>
              </a:r>
            </a:p>
            <a:p>
              <a:pPr marL="732371" indent="-366185" lvl="1">
                <a:lnSpc>
                  <a:spcPts val="3392"/>
                </a:lnSpc>
                <a:buFont typeface="Arial"/>
                <a:buChar char="•"/>
              </a:pPr>
              <a:r>
                <a:rPr lang="en-US" sz="3392">
                  <a:solidFill>
                    <a:srgbClr val="EDECED"/>
                  </a:solidFill>
                  <a:latin typeface="Codec Pro"/>
                </a:rPr>
                <a:t>CODE</a:t>
              </a:r>
            </a:p>
            <a:p>
              <a:pPr>
                <a:lnSpc>
                  <a:spcPts val="3392"/>
                </a:lnSpc>
              </a:pPr>
            </a:p>
            <a:p>
              <a:pPr algn="l">
                <a:lnSpc>
                  <a:spcPts val="3392"/>
                </a:lnSpc>
              </a:pPr>
              <a:r>
                <a:rPr lang="en-US" u="sng" sz="3392">
                  <a:solidFill>
                    <a:srgbClr val="EDECED"/>
                  </a:solidFill>
                  <a:latin typeface="Codec Pro"/>
                </a:rPr>
                <a:t>DEMO TIME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63259"/>
              <a:ext cx="7689815" cy="1795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2"/>
                </a:lnSpc>
              </a:pPr>
              <a:r>
                <a:rPr lang="en-US" u="sng" sz="3392">
                  <a:solidFill>
                    <a:srgbClr val="EDECED"/>
                  </a:solidFill>
                  <a:latin typeface="Codec Pro"/>
                </a:rPr>
                <a:t>TOPIC 2</a:t>
              </a:r>
              <a:r>
                <a:rPr lang="en-US" sz="3392">
                  <a:solidFill>
                    <a:srgbClr val="EDECED"/>
                  </a:solidFill>
                  <a:latin typeface="Codec Pro"/>
                </a:rPr>
                <a:t>: </a:t>
              </a:r>
            </a:p>
            <a:p>
              <a:pPr>
                <a:lnSpc>
                  <a:spcPts val="3392"/>
                </a:lnSpc>
              </a:pPr>
              <a:r>
                <a:rPr lang="en-US" sz="3392">
                  <a:solidFill>
                    <a:srgbClr val="EDECED"/>
                  </a:solidFill>
                  <a:latin typeface="Codec Pro"/>
                </a:rPr>
                <a:t>WHAT_HOW_WHY</a:t>
              </a:r>
            </a:p>
            <a:p>
              <a:pPr algn="l">
                <a:lnSpc>
                  <a:spcPts val="3392"/>
                </a:lnSpc>
              </a:pPr>
              <a:r>
                <a:rPr lang="en-US" sz="3392">
                  <a:solidFill>
                    <a:srgbClr val="EDECED"/>
                  </a:solidFill>
                  <a:latin typeface="Codec Pro"/>
                </a:rPr>
                <a:t>WHAT WAS MY APPROACH?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446974">
            <a:off x="-10081638" y="-1775658"/>
            <a:ext cx="14849581" cy="140699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55868" y="366084"/>
            <a:ext cx="13825220" cy="92699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70072" y="3924976"/>
            <a:ext cx="7249623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>
                <a:solidFill>
                  <a:srgbClr val="EDECED"/>
                </a:solidFill>
                <a:latin typeface="Cy Grotesk Grand"/>
              </a:rPr>
              <a:t>ADMIN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EDECED"/>
                </a:solidFill>
                <a:latin typeface="Cy Grotesk Grand"/>
              </a:rPr>
              <a:t>peering</a:t>
            </a:r>
          </a:p>
          <a:p>
            <a:pPr>
              <a:lnSpc>
                <a:spcPts val="7920"/>
              </a:lnSpc>
            </a:pPr>
            <a:r>
              <a:rPr lang="en-US" sz="6600">
                <a:solidFill>
                  <a:srgbClr val="EDECED"/>
                </a:solidFill>
                <a:latin typeface="Cy Grotesk Grand"/>
              </a:rPr>
              <a:t>WEB</a:t>
            </a:r>
          </a:p>
          <a:p>
            <a:pPr>
              <a:lnSpc>
                <a:spcPts val="925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9293" y="561975"/>
            <a:ext cx="12337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3: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666590">
            <a:off x="-1674600" y="646970"/>
            <a:ext cx="18010625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5451">
            <a:off x="11063514" y="-4115415"/>
            <a:ext cx="8686892" cy="82308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92919" y="3810000"/>
            <a:ext cx="7213239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DEMO TIME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2684" y="4784725"/>
            <a:ext cx="7029194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Codec Pro"/>
              </a:rPr>
              <a:t>LETS SWITCH OVER TO VSCODE!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69" y="561975"/>
            <a:ext cx="1233636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3: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19573" y="1182545"/>
            <a:ext cx="4377184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y Grotesk Grand"/>
              </a:rPr>
              <a:t>LET ME SEE YOUR CODE !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666590">
            <a:off x="-6002077" y="4806433"/>
            <a:ext cx="18010625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5451">
            <a:off x="14615457" y="-5656311"/>
            <a:ext cx="8686892" cy="82308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22000" y="-392684"/>
            <a:ext cx="7352119" cy="106796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174119" y="0"/>
            <a:ext cx="7868543" cy="1028451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424" y="1019175"/>
            <a:ext cx="266519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u="sng" sz="1919">
                <a:solidFill>
                  <a:srgbClr val="000000"/>
                </a:solidFill>
                <a:latin typeface="Cy Grotesk Grand"/>
              </a:rPr>
              <a:t>CODE SNIPPITS</a:t>
            </a:r>
          </a:p>
          <a:p>
            <a:pPr algn="ctr">
              <a:lnSpc>
                <a:spcPts val="2303"/>
              </a:lnSpc>
            </a:pPr>
          </a:p>
          <a:p>
            <a:pPr algn="ctr">
              <a:lnSpc>
                <a:spcPts val="2067"/>
              </a:lnSpc>
            </a:pPr>
            <a:r>
              <a:rPr lang="en-US" sz="1722">
                <a:solidFill>
                  <a:srgbClr val="000000"/>
                </a:solidFill>
                <a:latin typeface="Cy Grotesk Grand Bold"/>
              </a:rPr>
              <a:t>/MAIN.BICEP</a:t>
            </a:r>
          </a:p>
          <a:p>
            <a:pPr algn="ctr" marL="0" indent="0" lvl="0">
              <a:lnSpc>
                <a:spcPts val="2067"/>
              </a:lnSpc>
              <a:spcBef>
                <a:spcPct val="0"/>
              </a:spcBef>
            </a:pPr>
            <a:r>
              <a:rPr lang="en-US" sz="1722">
                <a:solidFill>
                  <a:srgbClr val="000000"/>
                </a:solidFill>
                <a:latin typeface="Cy Grotesk Grand"/>
              </a:rPr>
              <a:t>"MODULES"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205" y="258944"/>
            <a:ext cx="1233636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3: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751" y="2636366"/>
            <a:ext cx="2398544" cy="339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545454"/>
                </a:solidFill>
                <a:latin typeface="Codec Pro"/>
              </a:rPr>
              <a:t>RESOURCEGROUP</a:t>
            </a:r>
          </a:p>
          <a:p>
            <a:pPr algn="ctr">
              <a:lnSpc>
                <a:spcPts val="2051"/>
              </a:lnSpc>
              <a:spcBef>
                <a:spcPct val="0"/>
              </a:spcBef>
            </a:pPr>
          </a:p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545454"/>
                </a:solidFill>
                <a:latin typeface="Codec Pro"/>
              </a:rPr>
              <a:t>STORAGE ACCOUNT</a:t>
            </a:r>
          </a:p>
          <a:p>
            <a:pPr algn="ctr">
              <a:lnSpc>
                <a:spcPts val="2051"/>
              </a:lnSpc>
              <a:spcBef>
                <a:spcPct val="0"/>
              </a:spcBef>
            </a:pPr>
          </a:p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545454"/>
                </a:solidFill>
                <a:latin typeface="Codec Pro"/>
              </a:rPr>
              <a:t>ADMINSERVER</a:t>
            </a:r>
          </a:p>
          <a:p>
            <a:pPr algn="ctr">
              <a:lnSpc>
                <a:spcPts val="2051"/>
              </a:lnSpc>
              <a:spcBef>
                <a:spcPct val="0"/>
              </a:spcBef>
            </a:pPr>
          </a:p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545454"/>
                </a:solidFill>
                <a:latin typeface="Codec Pro"/>
              </a:rPr>
              <a:t>WEBSERVER</a:t>
            </a:r>
          </a:p>
          <a:p>
            <a:pPr algn="ctr">
              <a:lnSpc>
                <a:spcPts val="2051"/>
              </a:lnSpc>
              <a:spcBef>
                <a:spcPct val="0"/>
              </a:spcBef>
            </a:pPr>
          </a:p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545454"/>
                </a:solidFill>
                <a:latin typeface="Codec Pro"/>
              </a:rPr>
              <a:t>PEERING</a:t>
            </a:r>
          </a:p>
          <a:p>
            <a:pPr algn="ctr">
              <a:lnSpc>
                <a:spcPts val="2051"/>
              </a:lnSpc>
              <a:spcBef>
                <a:spcPct val="0"/>
              </a:spcBef>
            </a:pPr>
          </a:p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545454"/>
                </a:solidFill>
                <a:latin typeface="Codec Pro"/>
              </a:rPr>
              <a:t>KEYVAULT</a:t>
            </a:r>
          </a:p>
          <a:p>
            <a:pPr algn="ctr">
              <a:lnSpc>
                <a:spcPts val="2051"/>
              </a:lnSpc>
              <a:spcBef>
                <a:spcPct val="0"/>
              </a:spcBef>
            </a:pPr>
          </a:p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545454"/>
                </a:solidFill>
                <a:latin typeface="Codec Pro"/>
              </a:rPr>
              <a:t>RECOVERY SERVICE VAULT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666590">
            <a:off x="-6002077" y="4806433"/>
            <a:ext cx="18010625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5451">
            <a:off x="14615457" y="-5656311"/>
            <a:ext cx="8686892" cy="82308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69786" y="0"/>
            <a:ext cx="681709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86876" y="0"/>
            <a:ext cx="847378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424" y="1683204"/>
            <a:ext cx="266519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u="sng" sz="1919">
                <a:solidFill>
                  <a:srgbClr val="000000"/>
                </a:solidFill>
                <a:latin typeface="Cy Grotesk Grand"/>
              </a:rPr>
              <a:t>CODE SNIPPIT</a:t>
            </a:r>
          </a:p>
          <a:p>
            <a:pPr algn="ctr">
              <a:lnSpc>
                <a:spcPts val="1823"/>
              </a:lnSpc>
            </a:pPr>
          </a:p>
          <a:p>
            <a:pPr algn="ctr">
              <a:lnSpc>
                <a:spcPts val="1823"/>
              </a:lnSpc>
            </a:pPr>
            <a:r>
              <a:rPr lang="en-US" u="sng" sz="1519">
                <a:solidFill>
                  <a:srgbClr val="000000"/>
                </a:solidFill>
                <a:latin typeface="Cy Grotesk Grand"/>
              </a:rPr>
              <a:t>PIC.# 1</a:t>
            </a:r>
          </a:p>
          <a:p>
            <a:pPr algn="ctr">
              <a:lnSpc>
                <a:spcPts val="1587"/>
              </a:lnSpc>
            </a:pPr>
            <a:r>
              <a:rPr lang="en-US" sz="1322">
                <a:solidFill>
                  <a:srgbClr val="000000"/>
                </a:solidFill>
                <a:latin typeface="Cy Grotesk Grand Bold"/>
              </a:rPr>
              <a:t>/ADMINSERVER.BICEP</a:t>
            </a:r>
          </a:p>
          <a:p>
            <a:pPr algn="ctr">
              <a:lnSpc>
                <a:spcPts val="1587"/>
              </a:lnSpc>
            </a:pPr>
          </a:p>
          <a:p>
            <a:pPr algn="ctr" marL="0" indent="0" lvl="0">
              <a:lnSpc>
                <a:spcPts val="1467"/>
              </a:lnSpc>
              <a:spcBef>
                <a:spcPct val="0"/>
              </a:spcBef>
            </a:pPr>
            <a:r>
              <a:rPr lang="en-US" sz="1222">
                <a:solidFill>
                  <a:srgbClr val="000000"/>
                </a:solidFill>
                <a:latin typeface="Cy Grotesk Grand"/>
              </a:rPr>
              <a:t>"MODULE"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205" y="258944"/>
            <a:ext cx="1233636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3: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424" y="4471987"/>
            <a:ext cx="266519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u="sng" sz="1919">
                <a:solidFill>
                  <a:srgbClr val="000000"/>
                </a:solidFill>
                <a:latin typeface="Cy Grotesk Grand"/>
              </a:rPr>
              <a:t>CODE SNIPPIT</a:t>
            </a:r>
          </a:p>
          <a:p>
            <a:pPr algn="ctr">
              <a:lnSpc>
                <a:spcPts val="1823"/>
              </a:lnSpc>
            </a:pPr>
          </a:p>
          <a:p>
            <a:pPr algn="ctr">
              <a:lnSpc>
                <a:spcPts val="1823"/>
              </a:lnSpc>
            </a:pPr>
            <a:r>
              <a:rPr lang="en-US" u="sng" sz="1519">
                <a:solidFill>
                  <a:srgbClr val="000000"/>
                </a:solidFill>
                <a:latin typeface="Cy Grotesk Grand"/>
              </a:rPr>
              <a:t>PIC.# 2</a:t>
            </a:r>
          </a:p>
          <a:p>
            <a:pPr algn="ctr">
              <a:lnSpc>
                <a:spcPts val="1587"/>
              </a:lnSpc>
            </a:pPr>
            <a:r>
              <a:rPr lang="en-US" sz="1322">
                <a:solidFill>
                  <a:srgbClr val="000000"/>
                </a:solidFill>
                <a:latin typeface="Cy Grotesk Grand Bold"/>
              </a:rPr>
              <a:t>/WEBSERVER.BICEP</a:t>
            </a:r>
          </a:p>
          <a:p>
            <a:pPr algn="ctr">
              <a:lnSpc>
                <a:spcPts val="1587"/>
              </a:lnSpc>
            </a:pPr>
          </a:p>
          <a:p>
            <a:pPr algn="ctr" marL="0" indent="0" lvl="0">
              <a:lnSpc>
                <a:spcPts val="1467"/>
              </a:lnSpc>
              <a:spcBef>
                <a:spcPct val="0"/>
              </a:spcBef>
            </a:pPr>
            <a:r>
              <a:rPr lang="en-US" sz="1222">
                <a:solidFill>
                  <a:srgbClr val="000000"/>
                </a:solidFill>
                <a:latin typeface="Cy Grotesk Grand"/>
              </a:rPr>
              <a:t>"MODULE"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446974">
            <a:off x="-6605216" y="-1754630"/>
            <a:ext cx="14849581" cy="140699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7214" y="3520879"/>
            <a:ext cx="6680734" cy="324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Learnings</a:t>
            </a:r>
          </a:p>
          <a:p>
            <a:pPr>
              <a:lnSpc>
                <a:spcPts val="8527"/>
              </a:lnSpc>
            </a:pPr>
            <a:r>
              <a:rPr lang="en-US" sz="7106">
                <a:solidFill>
                  <a:srgbClr val="EDECED"/>
                </a:solidFill>
                <a:latin typeface="Cy Grotesk Grand"/>
              </a:rPr>
              <a:t>&amp; Conclusion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279781">
            <a:off x="14825810" y="5366210"/>
            <a:ext cx="1493524" cy="14281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95451">
            <a:off x="16555161" y="3469407"/>
            <a:ext cx="2101851" cy="199150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82970" y="5065081"/>
            <a:ext cx="6753813" cy="32587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465950" y="8323796"/>
            <a:ext cx="7106622" cy="19632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2101697">
            <a:off x="15781938" y="5999618"/>
            <a:ext cx="2853620" cy="341240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916816" y="3406140"/>
            <a:ext cx="1439934" cy="1686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1893" y="561975"/>
            <a:ext cx="124857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FFFFFF"/>
                </a:solidFill>
                <a:latin typeface="Codec Pro"/>
              </a:rPr>
              <a:t>TOPIC 4: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82970" y="609600"/>
            <a:ext cx="6162416" cy="31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Bold"/>
              </a:rPr>
              <a:t>Coding with Bicep.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Bold"/>
              </a:rPr>
              <a:t>Using Computational Thinking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Bold"/>
              </a:rPr>
              <a:t>to solve problems and fulfill the assignment</a:t>
            </a:r>
            <a:r>
              <a:rPr lang="en-US" sz="2000">
                <a:solidFill>
                  <a:srgbClr val="000000"/>
                </a:solidFill>
                <a:latin typeface="Open Sans Light Bold"/>
              </a:rPr>
              <a:t>.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Bold"/>
              </a:rPr>
              <a:t>Building Infrastructure</a:t>
            </a:r>
            <a:r>
              <a:rPr lang="en-US" sz="2000">
                <a:solidFill>
                  <a:srgbClr val="000000"/>
                </a:solidFill>
                <a:latin typeface="Open Sans Light Bold"/>
              </a:rPr>
              <a:t>.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Bold"/>
              </a:rPr>
              <a:t> Creating logical placements for resources,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Bold"/>
              </a:rPr>
              <a:t>by the use of module templates.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666590">
            <a:off x="-1674600" y="646970"/>
            <a:ext cx="18010625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5451">
            <a:off x="11063514" y="-4115415"/>
            <a:ext cx="8686892" cy="82308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92919" y="3810000"/>
            <a:ext cx="7213239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2684" y="4784725"/>
            <a:ext cx="7029194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Codec Pro"/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69386"/>
            <a:ext cx="10268687" cy="3381727"/>
            <a:chOff x="0" y="0"/>
            <a:chExt cx="13691583" cy="450897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691583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98"/>
                </a:lnSpc>
                <a:spcBef>
                  <a:spcPct val="0"/>
                </a:spcBef>
              </a:pPr>
              <a:r>
                <a:rPr lang="en-US" sz="7915">
                  <a:solidFill>
                    <a:srgbClr val="000000"/>
                  </a:solidFill>
                  <a:latin typeface="Cy Grotesk Grand"/>
                </a:rPr>
                <a:t>WHAT IS V1.0?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53770"/>
              <a:ext cx="13691583" cy="245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43009" indent="-371505" lvl="1">
                <a:lnSpc>
                  <a:spcPts val="4818"/>
                </a:lnSpc>
                <a:buFont typeface="Arial"/>
                <a:buChar char="•"/>
              </a:pPr>
              <a:r>
                <a:rPr lang="en-US" sz="3441">
                  <a:solidFill>
                    <a:srgbClr val="000000"/>
                  </a:solidFill>
                  <a:latin typeface="Codec Pro"/>
                </a:rPr>
                <a:t>Creation of infrastructure</a:t>
              </a:r>
            </a:p>
            <a:p>
              <a:pPr marL="743009" indent="-371505" lvl="1">
                <a:lnSpc>
                  <a:spcPts val="4818"/>
                </a:lnSpc>
                <a:buFont typeface="Arial"/>
                <a:buChar char="•"/>
              </a:pPr>
              <a:r>
                <a:rPr lang="en-US" sz="3441">
                  <a:solidFill>
                    <a:srgbClr val="000000"/>
                  </a:solidFill>
                  <a:latin typeface="Codec Pro"/>
                </a:rPr>
                <a:t>Automation</a:t>
              </a:r>
            </a:p>
            <a:p>
              <a:pPr algn="l" marL="743009" indent="-371505" lvl="1">
                <a:lnSpc>
                  <a:spcPts val="4818"/>
                </a:lnSpc>
                <a:buFont typeface="Arial"/>
                <a:buChar char="•"/>
              </a:pPr>
              <a:r>
                <a:rPr lang="en-US" sz="3441">
                  <a:solidFill>
                    <a:srgbClr val="000000"/>
                  </a:solidFill>
                  <a:latin typeface="Codec Pro"/>
                </a:rPr>
                <a:t>Templates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322014">
            <a:off x="11589302" y="-6549032"/>
            <a:ext cx="10329583" cy="9787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881103" y="6734073"/>
            <a:ext cx="25722547" cy="710585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297387" y="5143500"/>
            <a:ext cx="6033171" cy="3840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081" y="34321"/>
            <a:ext cx="1168896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1: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508858">
            <a:off x="-1268304" y="2067674"/>
            <a:ext cx="18010625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05264" y="2348961"/>
            <a:ext cx="12077472" cy="76870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164631"/>
            <a:ext cx="162306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Cy Grotesk Grand"/>
              </a:rPr>
              <a:t>V1.0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081" y="71341"/>
            <a:ext cx="1168896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1: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508858">
            <a:off x="-1268304" y="2067674"/>
            <a:ext cx="18010625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3230" r="0" b="3230"/>
          <a:stretch>
            <a:fillRect/>
          </a:stretch>
        </p:blipFill>
        <p:spPr>
          <a:xfrm flipH="false" flipV="false" rot="0">
            <a:off x="2968629" y="1446935"/>
            <a:ext cx="12046188" cy="845091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82" y="409575"/>
            <a:ext cx="162306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Cy Grotesk Grand"/>
              </a:rPr>
              <a:t>V1.1 SCOPE // DESIGN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501" y="-42813"/>
            <a:ext cx="1168896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1: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182" y="1872302"/>
            <a:ext cx="29021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y Grotesk Grand"/>
              </a:rPr>
              <a:t>1: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508858">
            <a:off x="-6636239" y="2030654"/>
            <a:ext cx="18010625" cy="172226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98415" y="1312240"/>
            <a:ext cx="16097261" cy="897476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82" y="409575"/>
            <a:ext cx="162306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Cy Grotesk Grand"/>
              </a:rPr>
              <a:t>V1.1 SCOPE // DESIGN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061" y="-42813"/>
            <a:ext cx="1168896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1: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4448" y="1890723"/>
            <a:ext cx="4685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y Grotesk Grand"/>
              </a:rPr>
              <a:t>2: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342586"/>
            <a:ext cx="5219048" cy="332182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40877" y="3342586"/>
            <a:ext cx="4835570" cy="33218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03578" y="3342586"/>
            <a:ext cx="4781473" cy="33218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0571" y="1028700"/>
            <a:ext cx="1669448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7ED957"/>
                </a:solidFill>
                <a:latin typeface="Cy Grotesk Grand"/>
              </a:rPr>
              <a:t>WHAT_HOW_WHY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238484" y="7168459"/>
            <a:ext cx="3711660" cy="1561558"/>
            <a:chOff x="0" y="0"/>
            <a:chExt cx="4948880" cy="20820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494888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ED957"/>
                  </a:solidFill>
                  <a:latin typeface="Cy Grotesk Grand"/>
                </a:rPr>
                <a:t>Goal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60032"/>
              <a:ext cx="4948880" cy="1122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Codec Pro"/>
                </a:rPr>
                <a:t>Deployable Infrastructue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28103" y="7170049"/>
            <a:ext cx="3711660" cy="1561558"/>
            <a:chOff x="0" y="0"/>
            <a:chExt cx="4948880" cy="208207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494888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ED957"/>
                  </a:solidFill>
                  <a:latin typeface="Cy Grotesk Grand"/>
                </a:rPr>
                <a:t>How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60032"/>
              <a:ext cx="4948880" cy="1122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Codec Pro"/>
                </a:rPr>
                <a:t>Azure Bicep</a:t>
              </a:r>
            </a:p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Codec Pro"/>
                </a:rPr>
                <a:t>Code Editor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7188" y="7168459"/>
            <a:ext cx="3711660" cy="1980658"/>
            <a:chOff x="0" y="0"/>
            <a:chExt cx="4948880" cy="264087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494888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ED957"/>
                  </a:solidFill>
                  <a:latin typeface="Cy Grotesk Grand"/>
                </a:rPr>
                <a:t>What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60032"/>
              <a:ext cx="4948880" cy="168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Codec Pro"/>
                </a:rPr>
                <a:t>Creating Infrastructure </a:t>
              </a:r>
            </a:p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dec Pro"/>
                </a:rPr>
                <a:t>through code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3158" y="43692"/>
            <a:ext cx="1234827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2: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881103" y="7275195"/>
            <a:ext cx="25722547" cy="710585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5138738"/>
            <a:ext cx="16230600" cy="0"/>
          </a:xfrm>
          <a:prstGeom prst="line">
            <a:avLst/>
          </a:prstGeom>
          <a:ln cap="rnd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981575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17258" y="497205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05817" y="4972050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94375" y="4972050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028700"/>
            <a:ext cx="162306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545454"/>
                </a:solidFill>
                <a:latin typeface="Cy Grotesk Grand"/>
              </a:rPr>
              <a:t>WHAT WAS MY APPROACH?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6000750"/>
            <a:ext cx="3364925" cy="1482090"/>
            <a:chOff x="0" y="0"/>
            <a:chExt cx="4486566" cy="19761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448656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7ED957"/>
                  </a:solidFill>
                  <a:latin typeface="Cy Grotesk Grand"/>
                </a:rPr>
                <a:t>What is Bicep?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12875"/>
              <a:ext cx="4486566" cy="563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7ED957"/>
                  </a:solidFill>
                  <a:latin typeface="Codec Pro"/>
                </a:rPr>
                <a:t>declarative coding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17258" y="6000750"/>
            <a:ext cx="3364925" cy="1920240"/>
            <a:chOff x="0" y="0"/>
            <a:chExt cx="4486566" cy="25603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4486566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7ED957"/>
                  </a:solidFill>
                  <a:latin typeface="Cy Grotesk Grand"/>
                </a:rPr>
                <a:t>How do i write the code?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997075"/>
              <a:ext cx="4486566" cy="563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894375" y="6000750"/>
            <a:ext cx="3364925" cy="1920240"/>
            <a:chOff x="0" y="0"/>
            <a:chExt cx="4486566" cy="256032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4486566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7ED957"/>
                  </a:solidFill>
                  <a:latin typeface="Cy Grotesk Grand"/>
                </a:rPr>
                <a:t>How do i deploy the template?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97075"/>
              <a:ext cx="4486566" cy="563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05817" y="6000750"/>
            <a:ext cx="3364925" cy="1920240"/>
            <a:chOff x="0" y="0"/>
            <a:chExt cx="4486566" cy="256032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4486566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7ED957"/>
                  </a:solidFill>
                  <a:latin typeface="Cy Grotesk Grand"/>
                </a:rPr>
                <a:t>How do i make the template?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997075"/>
              <a:ext cx="4486566" cy="563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7723" y="43692"/>
            <a:ext cx="1234827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545454"/>
                </a:solidFill>
                <a:latin typeface="Codec Pro"/>
              </a:rPr>
              <a:t>TOPIC 2: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508858">
            <a:off x="-1212830" y="791767"/>
            <a:ext cx="18010625" cy="172226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9813" y="219075"/>
            <a:ext cx="172593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6"/>
              </a:lnSpc>
            </a:pPr>
            <a:r>
              <a:rPr lang="en-US" sz="5255">
                <a:solidFill>
                  <a:srgbClr val="000000"/>
                </a:solidFill>
                <a:latin typeface="Cy Grotesk Grand"/>
              </a:rPr>
              <a:t>WHAT DO I HAVE?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9813" y="133350"/>
            <a:ext cx="1233636" cy="4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odec Pro"/>
              </a:rPr>
              <a:t>TOPIC 3: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46100" y="1776552"/>
            <a:ext cx="9144000" cy="378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18960" indent="-409480" lvl="1">
              <a:lnSpc>
                <a:spcPts val="3717"/>
              </a:lnSpc>
              <a:buFont typeface="Arial"/>
              <a:buChar char="•"/>
            </a:pPr>
            <a:r>
              <a:rPr lang="en-US" sz="3793">
                <a:solidFill>
                  <a:srgbClr val="000000"/>
                </a:solidFill>
                <a:latin typeface="Cy Grotesk Grand"/>
              </a:rPr>
              <a:t>LAYOUT MAIN.BICEP FILE</a:t>
            </a:r>
          </a:p>
          <a:p>
            <a:pPr algn="ctr">
              <a:lnSpc>
                <a:spcPts val="3717"/>
              </a:lnSpc>
            </a:pPr>
          </a:p>
          <a:p>
            <a:pPr algn="ctr" marL="818960" indent="-409480" lvl="1">
              <a:lnSpc>
                <a:spcPts val="3717"/>
              </a:lnSpc>
              <a:buFont typeface="Arial"/>
              <a:buChar char="•"/>
            </a:pPr>
            <a:r>
              <a:rPr lang="en-US" sz="3793">
                <a:solidFill>
                  <a:srgbClr val="000000"/>
                </a:solidFill>
                <a:latin typeface="Cy Grotesk Grand"/>
              </a:rPr>
              <a:t>DIAGRAM V1_0</a:t>
            </a:r>
          </a:p>
          <a:p>
            <a:pPr algn="ctr">
              <a:lnSpc>
                <a:spcPts val="3717"/>
              </a:lnSpc>
            </a:pPr>
          </a:p>
          <a:p>
            <a:pPr algn="ctr" marL="818960" indent="-409480" lvl="1">
              <a:lnSpc>
                <a:spcPts val="3717"/>
              </a:lnSpc>
              <a:buFont typeface="Arial"/>
              <a:buChar char="•"/>
            </a:pPr>
            <a:r>
              <a:rPr lang="en-US" sz="3793">
                <a:solidFill>
                  <a:srgbClr val="000000"/>
                </a:solidFill>
                <a:latin typeface="Cy Grotesk Grand"/>
              </a:rPr>
              <a:t>DIAGRAM V1_1</a:t>
            </a:r>
          </a:p>
          <a:p>
            <a:pPr algn="ctr">
              <a:lnSpc>
                <a:spcPts val="3717"/>
              </a:lnSpc>
            </a:pPr>
          </a:p>
          <a:p>
            <a:pPr algn="ctr" marL="818960" indent="-409480" lvl="1">
              <a:lnSpc>
                <a:spcPts val="3717"/>
              </a:lnSpc>
              <a:buFont typeface="Arial"/>
              <a:buChar char="•"/>
            </a:pPr>
            <a:r>
              <a:rPr lang="en-US" sz="3793">
                <a:solidFill>
                  <a:srgbClr val="000000"/>
                </a:solidFill>
                <a:latin typeface="Cy Grotesk Grand"/>
              </a:rPr>
              <a:t>INSIGHTS OF THE MODULES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DAE5W0k9tZ0</dc:identifier>
  <dcterms:modified xsi:type="dcterms:W3CDTF">2011-08-01T06:04:30Z</dcterms:modified>
  <cp:revision>1</cp:revision>
  <dc:title>Copy of Jamal Tadrous</dc:title>
</cp:coreProperties>
</file>